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3] [3] [2]" lastIdx="1" clrIdx="6"/>
  <p:cmAuthor id="1" name="Microsoft Office User" initials="Office [3]" lastIdx="1" clrIdx="0"/>
  <p:cmAuthor id="8" name="Microsoft Office User" initials="Office [3] [3] [2] [2]" lastIdx="1" clrIdx="7"/>
  <p:cmAuthor id="2" name="Microsoft Office User" initials="Office [3] [2]" lastIdx="1" clrIdx="1"/>
  <p:cmAuthor id="9" name="Microsoft Office User" initials="Office [3] [3] [2] [2] [2]" lastIdx="1" clrIdx="8"/>
  <p:cmAuthor id="3" name="Microsoft Office User" initials="Office [3] [2] [2]" lastIdx="1" clrIdx="2"/>
  <p:cmAuthor id="10" name="Microsoft Office User" initials="Office [3] [3] [2] [2] [2] [2]" lastIdx="1" clrIdx="9"/>
  <p:cmAuthor id="4" name="Microsoft Office User" initials="Office [3] [2] [2] [2]" lastIdx="1" clrIdx="3"/>
  <p:cmAuthor id="11" name="Microsoft Office User" initials="Office [3] [3] [2] [2] [2] [2] [2]" lastIdx="1" clrIdx="10"/>
  <p:cmAuthor id="5" name="Microsoft Office User" initials="Office [3] [2] [2] [2] [2]" lastIdx="1" clrIdx="4"/>
  <p:cmAuthor id="6" name="Microsoft Office User" initials="Office [3] [3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2C59"/>
    <a:srgbClr val="CA1F27"/>
    <a:srgbClr val="EDAB20"/>
    <a:srgbClr val="198599"/>
    <a:srgbClr val="009E48"/>
    <a:srgbClr val="C92127"/>
    <a:srgbClr val="1A8598"/>
    <a:srgbClr val="029D49"/>
    <a:srgbClr val="EDAB21"/>
    <a:srgbClr val="007F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3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552" y="176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0" cap="flat" cmpd="sng" algn="ctr">
      <a:noFill/>
      <a:round/>
    </a:ln>
    <a:effectLst/>
  </c:spPr>
  <c:txPr>
    <a:bodyPr/>
    <a:lstStyle/>
    <a:p>
      <a:pPr>
        <a:defRPr/>
      </a:pPr>
      <a:endParaRPr lang="en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A1208F8-C77B-D74F-B744-251287BDCA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BC6985-D59B-ED4C-A70C-2CC55C24F99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E7B4C-DAAA-FF42-ACC3-9082998C8051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1E5110-3723-1A4C-BFBF-177D32FB583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C7CFF-5960-0D4B-B26E-EF7C0C1C7D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80314-2679-CC4D-9663-C842C457A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34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6870953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Open Sans Regular"/>
      </a:defRPr>
    </a:lvl1pPr>
    <a:lvl2pPr indent="228600" latinLnBrk="0">
      <a:defRPr sz="1200">
        <a:latin typeface="+mj-lt"/>
        <a:ea typeface="+mj-ea"/>
        <a:cs typeface="+mj-cs"/>
        <a:sym typeface="Open Sans Regular"/>
      </a:defRPr>
    </a:lvl2pPr>
    <a:lvl3pPr indent="457200" latinLnBrk="0">
      <a:defRPr sz="1200">
        <a:latin typeface="+mj-lt"/>
        <a:ea typeface="+mj-ea"/>
        <a:cs typeface="+mj-cs"/>
        <a:sym typeface="Open Sans Regular"/>
      </a:defRPr>
    </a:lvl3pPr>
    <a:lvl4pPr indent="685800" latinLnBrk="0">
      <a:defRPr sz="1200">
        <a:latin typeface="+mj-lt"/>
        <a:ea typeface="+mj-ea"/>
        <a:cs typeface="+mj-cs"/>
        <a:sym typeface="Open Sans Regular"/>
      </a:defRPr>
    </a:lvl4pPr>
    <a:lvl5pPr indent="914400" latinLnBrk="0">
      <a:defRPr sz="1200">
        <a:latin typeface="+mj-lt"/>
        <a:ea typeface="+mj-ea"/>
        <a:cs typeface="+mj-cs"/>
        <a:sym typeface="Open Sans Regular"/>
      </a:defRPr>
    </a:lvl5pPr>
    <a:lvl6pPr indent="1143000" latinLnBrk="0">
      <a:defRPr sz="1200">
        <a:latin typeface="+mj-lt"/>
        <a:ea typeface="+mj-ea"/>
        <a:cs typeface="+mj-cs"/>
        <a:sym typeface="Open Sans Regular"/>
      </a:defRPr>
    </a:lvl6pPr>
    <a:lvl7pPr indent="1371600" latinLnBrk="0">
      <a:defRPr sz="1200">
        <a:latin typeface="+mj-lt"/>
        <a:ea typeface="+mj-ea"/>
        <a:cs typeface="+mj-cs"/>
        <a:sym typeface="Open Sans Regular"/>
      </a:defRPr>
    </a:lvl7pPr>
    <a:lvl8pPr indent="1600200" latinLnBrk="0">
      <a:defRPr sz="1200">
        <a:latin typeface="+mj-lt"/>
        <a:ea typeface="+mj-ea"/>
        <a:cs typeface="+mj-cs"/>
        <a:sym typeface="Open Sans Regular"/>
      </a:defRPr>
    </a:lvl8pPr>
    <a:lvl9pPr indent="1828800" latinLnBrk="0">
      <a:defRPr sz="1200">
        <a:latin typeface="+mj-lt"/>
        <a:ea typeface="+mj-ea"/>
        <a:cs typeface="+mj-cs"/>
        <a:sym typeface="Open Sans Regular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chart" Target="../charts/chart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4972833" y="0"/>
            <a:ext cx="721916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5776231" y="3745282"/>
            <a:ext cx="5687223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32463" y="2284413"/>
            <a:ext cx="5730875" cy="1200150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Click to add Presentation Headline</a:t>
            </a:r>
          </a:p>
        </p:txBody>
      </p:sp>
      <p:sp>
        <p:nvSpPr>
          <p:cNvPr id="8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788025" y="4026802"/>
            <a:ext cx="3270250" cy="338137"/>
          </a:xfrm>
        </p:spPr>
        <p:txBody>
          <a:bodyPr anchor="ctr">
            <a:normAutofit/>
          </a:bodyPr>
          <a:lstStyle>
            <a:lvl1pPr marL="0" indent="0">
              <a:buNone/>
              <a:defRPr sz="1600" b="1" cap="all" spc="3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MONTH XX, 2018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32ECAD-7B1F-1842-95AA-B00E33C3E0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4543" y="2556221"/>
            <a:ext cx="2078103" cy="1319671"/>
          </a:xfrm>
          <a:prstGeom prst="rect">
            <a:avLst/>
          </a:prstGeom>
        </p:spPr>
      </p:pic>
      <p:sp>
        <p:nvSpPr>
          <p:cNvPr id="10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5781891" y="4449077"/>
            <a:ext cx="5926137" cy="646112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Presenter’s Name</a:t>
            </a:r>
          </a:p>
          <a:p>
            <a:pPr lvl="0"/>
            <a:r>
              <a:rPr lang="en-US" dirty="0"/>
              <a:t>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114746159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971A5BF-9215-024D-9B63-EC0E351E6351}"/>
              </a:ext>
            </a:extLst>
          </p:cNvPr>
          <p:cNvSpPr/>
          <p:nvPr userDrawn="1"/>
        </p:nvSpPr>
        <p:spPr>
          <a:xfrm>
            <a:off x="4884234" y="0"/>
            <a:ext cx="7307766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0"/>
            <a:ext cx="7307262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2800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0895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813071" y="2001772"/>
            <a:ext cx="329566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9" name="Text Placeholder 23"/>
          <p:cNvSpPr>
            <a:spLocks noGrp="1"/>
          </p:cNvSpPr>
          <p:nvPr>
            <p:ph type="body" sz="quarter" idx="12" hasCustomPrompt="1"/>
          </p:nvPr>
        </p:nvSpPr>
        <p:spPr>
          <a:xfrm>
            <a:off x="812800" y="600075"/>
            <a:ext cx="3295940" cy="1200150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Title</a:t>
            </a:r>
          </a:p>
        </p:txBody>
      </p:sp>
      <p:sp>
        <p:nvSpPr>
          <p:cNvPr id="20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776288" y="2535238"/>
            <a:ext cx="3332452" cy="3036888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11" hasCustomPrompt="1"/>
          </p:nvPr>
        </p:nvSpPr>
        <p:spPr>
          <a:xfrm>
            <a:off x="4884738" y="1190625"/>
            <a:ext cx="6977409" cy="5127626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810122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330369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li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full-slide photo</a:t>
            </a:r>
          </a:p>
        </p:txBody>
      </p:sp>
    </p:spTree>
    <p:extLst>
      <p:ext uri="{BB962C8B-B14F-4D97-AF65-F5344CB8AC3E}">
        <p14:creationId xmlns:p14="http://schemas.microsoft.com/office/powerpoint/2010/main" val="1265171455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 Photo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6E9874A-7B72-A240-A0AB-4D69B85514CD}"/>
              </a:ext>
            </a:extLst>
          </p:cNvPr>
          <p:cNvSpPr/>
          <p:nvPr userDrawn="1"/>
        </p:nvSpPr>
        <p:spPr>
          <a:xfrm>
            <a:off x="4186479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D82C34-DC55-7F4A-AC88-1664C3C2A080}"/>
              </a:ext>
            </a:extLst>
          </p:cNvPr>
          <p:cNvSpPr/>
          <p:nvPr userDrawn="1"/>
        </p:nvSpPr>
        <p:spPr>
          <a:xfrm>
            <a:off x="8184191" y="134938"/>
            <a:ext cx="3862775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3320E-5AF4-7D45-B925-56F581E20852}"/>
              </a:ext>
            </a:extLst>
          </p:cNvPr>
          <p:cNvSpPr/>
          <p:nvPr userDrawn="1"/>
        </p:nvSpPr>
        <p:spPr>
          <a:xfrm>
            <a:off x="166464" y="134938"/>
            <a:ext cx="3885077" cy="659523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66688" y="134938"/>
            <a:ext cx="3884612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4186478" y="134938"/>
            <a:ext cx="3862776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2" hasCustomPrompt="1"/>
          </p:nvPr>
        </p:nvSpPr>
        <p:spPr>
          <a:xfrm>
            <a:off x="8184191" y="134938"/>
            <a:ext cx="3862775" cy="6596062"/>
          </a:xfrm>
        </p:spPr>
        <p:txBody>
          <a:bodyPr anchor="ctr"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photo or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18784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588723" y="588724"/>
            <a:ext cx="11014553" cy="56805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1757819" y="2035793"/>
            <a:ext cx="8538576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1720850" y="2438400"/>
            <a:ext cx="8575545" cy="2803525"/>
          </a:xfrm>
        </p:spPr>
        <p:txBody>
          <a:bodyPr anchor="t">
            <a:normAutofit/>
          </a:bodyPr>
          <a:lstStyle>
            <a:lvl1pPr marL="457200" indent="-457200">
              <a:lnSpc>
                <a:spcPct val="150000"/>
              </a:lnSpc>
              <a:spcBef>
                <a:spcPts val="0"/>
              </a:spcBef>
              <a:buFont typeface="+mj-lt"/>
              <a:buAutoNum type="arabicPeriod"/>
              <a:defRPr sz="2400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9144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3716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8288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286000" indent="-457200">
              <a:lnSpc>
                <a:spcPct val="150000"/>
              </a:lnSpc>
              <a:buFont typeface="+mj-lt"/>
              <a:buAutoNum type="arabicPeriod"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add numbered list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D963866A-1167-6843-8C6A-0581D75658FE}"/>
              </a:ext>
            </a:extLst>
          </p:cNvPr>
          <p:cNvSpPr txBox="1"/>
          <p:nvPr userDrawn="1"/>
        </p:nvSpPr>
        <p:spPr>
          <a:xfrm>
            <a:off x="1820450" y="1220947"/>
            <a:ext cx="58830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4400" spc="3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r>
              <a:rPr lang="en-US" sz="3600" spc="0" dirty="0">
                <a:solidFill>
                  <a:schemeClr val="accent3">
                    <a:lumMod val="50000"/>
                  </a:schemeClr>
                </a:solidFill>
              </a:rPr>
              <a:t>Agenda</a:t>
            </a:r>
            <a:endParaRPr sz="3600" spc="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89215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24CD7A-725F-9944-93F4-585EA7580F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154363" y="3044825"/>
            <a:ext cx="5883275" cy="768350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400" baseline="0">
                <a:solidFill>
                  <a:schemeClr val="bg1"/>
                </a:solidFill>
              </a:defRPr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 dirty="0"/>
              <a:t>New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496420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2346325" y="3081338"/>
            <a:ext cx="6746875" cy="163195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5" y="2535238"/>
            <a:ext cx="6638925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>
          <a:xfrm>
            <a:off x="2346325" y="6318042"/>
            <a:ext cx="350415" cy="338554"/>
          </a:xfrm>
        </p:spPr>
        <p:txBody>
          <a:bodyPr/>
          <a:lstStyle>
            <a:lvl1pPr algn="l"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818470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346325" y="2978150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4" name="Straight Connector 3">
            <a:extLst>
              <a:ext uri="{FF2B5EF4-FFF2-40B4-BE49-F238E27FC236}">
                <a16:creationId xmlns:a16="http://schemas.microsoft.com/office/drawing/2014/main" id="{F9BD3ECE-BE50-D24E-A5FA-EDB22E5FB81C}"/>
              </a:ext>
            </a:extLst>
          </p:cNvPr>
          <p:cNvSpPr/>
          <p:nvPr userDrawn="1"/>
        </p:nvSpPr>
        <p:spPr>
          <a:xfrm flipH="1">
            <a:off x="6861569" y="2624443"/>
            <a:ext cx="36096" cy="260002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2346324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0" name="Text Placeholder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69053" y="2535238"/>
            <a:ext cx="4288651" cy="400050"/>
          </a:xfr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Subhead Text</a:t>
            </a:r>
          </a:p>
        </p:txBody>
      </p:sp>
      <p:sp>
        <p:nvSpPr>
          <p:cNvPr id="23" name="Text Placeholder 21"/>
          <p:cNvSpPr>
            <a:spLocks noGrp="1"/>
          </p:cNvSpPr>
          <p:nvPr>
            <p:ph type="body" sz="quarter" idx="16" hasCustomPrompt="1"/>
          </p:nvPr>
        </p:nvSpPr>
        <p:spPr>
          <a:xfrm>
            <a:off x="7272098" y="2974975"/>
            <a:ext cx="4289425" cy="224631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>
          <a:xfrm>
            <a:off x="2347165" y="6318250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313292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0D357D6-40C8-AD46-A89D-9806E43D62FA}"/>
              </a:ext>
            </a:extLst>
          </p:cNvPr>
          <p:cNvSpPr/>
          <p:nvPr/>
        </p:nvSpPr>
        <p:spPr>
          <a:xfrm>
            <a:off x="2346544" y="2596953"/>
            <a:ext cx="3930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schemeClr val="bg1">
                    <a:lumMod val="65000"/>
                  </a:schemeClr>
                </a:solidFill>
                <a:latin typeface="Crimson Text" panose="02000503000000000000" pitchFamily="2" charset="77"/>
                <a:ea typeface="Open Sans Light" panose="020B0306030504020204" pitchFamily="34" charset="0"/>
                <a:cs typeface="Open Sans Light" panose="020B0306030504020204" pitchFamily="34" charset="0"/>
              </a:rPr>
              <a:t>“</a:t>
            </a:r>
            <a:endParaRPr lang="en-US" sz="5400" dirty="0">
              <a:solidFill>
                <a:schemeClr val="bg1">
                  <a:lumMod val="65000"/>
                </a:schemeClr>
              </a:solidFill>
              <a:latin typeface="Crimson Text" panose="02000503000000000000" pitchFamily="2" charset="77"/>
            </a:endParaRP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 rot="429021">
            <a:off x="8715166" y="1582670"/>
            <a:ext cx="2665962" cy="4175125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Optional picture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2676100" y="5367415"/>
            <a:ext cx="4413250" cy="369887"/>
          </a:xfrm>
        </p:spPr>
        <p:txBody>
          <a:bodyPr anchor="ctr">
            <a:normAutofit/>
          </a:bodyPr>
          <a:lstStyle>
            <a:lvl1pPr marL="0" indent="0">
              <a:buNone/>
              <a:defRPr sz="1800" cap="all" spc="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21" name="Text Placeholder 20"/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2676525" y="2779713"/>
            <a:ext cx="5286375" cy="2216150"/>
          </a:xfrm>
        </p:spPr>
        <p:txBody>
          <a:bodyPr>
            <a:noAutofit/>
          </a:bodyPr>
          <a:lstStyle>
            <a:lvl1pPr marL="0" indent="0">
              <a:buNone/>
              <a:defRPr sz="2400" baseline="0"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quote text</a:t>
            </a:r>
          </a:p>
        </p:txBody>
      </p:sp>
      <p:sp>
        <p:nvSpPr>
          <p:cNvPr id="26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>
          <a:xfrm>
            <a:off x="2325685" y="6332948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5253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35568" y="6328495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13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2393950" y="2535238"/>
            <a:ext cx="6816725" cy="3067050"/>
          </a:xfrm>
        </p:spPr>
        <p:txBody>
          <a:bodyPr/>
          <a:lstStyle>
            <a:lvl1pPr marL="347472" indent="-347472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defRPr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bulleted list.</a:t>
            </a:r>
          </a:p>
          <a:p>
            <a:pPr lvl="0"/>
            <a:r>
              <a:rPr lang="en-US" dirty="0"/>
              <a:t> </a:t>
            </a:r>
          </a:p>
          <a:p>
            <a:pPr lvl="0"/>
            <a:r>
              <a:rPr lang="en-US" dirty="0"/>
              <a:t> 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2708275" y="6342063"/>
            <a:ext cx="5768163" cy="276225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0" i="1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add source title</a:t>
            </a:r>
          </a:p>
        </p:txBody>
      </p:sp>
    </p:spTree>
    <p:extLst>
      <p:ext uri="{BB962C8B-B14F-4D97-AF65-F5344CB8AC3E}">
        <p14:creationId xmlns:p14="http://schemas.microsoft.com/office/powerpoint/2010/main" val="230559258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-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25D90BB-CDFB-F24F-B002-2F90E78260A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2001772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25" name="Straight Connector 3">
            <a:extLst>
              <a:ext uri="{FF2B5EF4-FFF2-40B4-BE49-F238E27FC236}">
                <a16:creationId xmlns:a16="http://schemas.microsoft.com/office/drawing/2014/main" id="{8BAAEE2E-CF72-D545-BE68-79823B4BCF5B}"/>
              </a:ext>
            </a:extLst>
          </p:cNvPr>
          <p:cNvSpPr/>
          <p:nvPr userDrawn="1"/>
        </p:nvSpPr>
        <p:spPr>
          <a:xfrm>
            <a:off x="2382685" y="3389704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26" name="Straight Connector 3">
            <a:extLst>
              <a:ext uri="{FF2B5EF4-FFF2-40B4-BE49-F238E27FC236}">
                <a16:creationId xmlns:a16="http://schemas.microsoft.com/office/drawing/2014/main" id="{D732FC46-5B10-FC46-9D01-3DDF8674D16B}"/>
              </a:ext>
            </a:extLst>
          </p:cNvPr>
          <p:cNvSpPr/>
          <p:nvPr userDrawn="1"/>
        </p:nvSpPr>
        <p:spPr>
          <a:xfrm>
            <a:off x="2382685" y="4675735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7" name="Straight Connector 3">
            <a:extLst>
              <a:ext uri="{FF2B5EF4-FFF2-40B4-BE49-F238E27FC236}">
                <a16:creationId xmlns:a16="http://schemas.microsoft.com/office/drawing/2014/main" id="{7AB9B77F-AA9C-5C47-A57B-75F33290901A}"/>
              </a:ext>
            </a:extLst>
          </p:cNvPr>
          <p:cNvSpPr/>
          <p:nvPr userDrawn="1"/>
        </p:nvSpPr>
        <p:spPr>
          <a:xfrm>
            <a:off x="2382685" y="6017521"/>
            <a:ext cx="9202993" cy="0"/>
          </a:xfrm>
          <a:prstGeom prst="line">
            <a:avLst/>
          </a:prstGeom>
          <a:ln w="19050">
            <a:solidFill>
              <a:schemeClr val="bg1">
                <a:lumMod val="50000"/>
                <a:alpha val="20000"/>
              </a:scheme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1157288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5" hasCustomPrompt="1"/>
          </p:nvPr>
        </p:nvSpPr>
        <p:spPr>
          <a:xfrm>
            <a:off x="2457450" y="23786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5" name="Text Placeholder 44"/>
          <p:cNvSpPr>
            <a:spLocks noGrp="1"/>
          </p:cNvSpPr>
          <p:nvPr>
            <p:ph type="body" sz="quarter" idx="18" hasCustomPrompt="1"/>
          </p:nvPr>
        </p:nvSpPr>
        <p:spPr>
          <a:xfrm>
            <a:off x="4302125" y="24480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7" name="Text Placeholder 40"/>
          <p:cNvSpPr>
            <a:spLocks noGrp="1"/>
          </p:cNvSpPr>
          <p:nvPr>
            <p:ph type="body" sz="quarter" idx="19" hasCustomPrompt="1"/>
          </p:nvPr>
        </p:nvSpPr>
        <p:spPr>
          <a:xfrm>
            <a:off x="2457450" y="3601170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48" name="Text Placeholder 44"/>
          <p:cNvSpPr>
            <a:spLocks noGrp="1"/>
          </p:cNvSpPr>
          <p:nvPr>
            <p:ph type="body" sz="quarter" idx="20" hasCustomPrompt="1"/>
          </p:nvPr>
        </p:nvSpPr>
        <p:spPr>
          <a:xfrm>
            <a:off x="4302125" y="3670525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49" name="Text Placeholder 40"/>
          <p:cNvSpPr>
            <a:spLocks noGrp="1"/>
          </p:cNvSpPr>
          <p:nvPr>
            <p:ph type="body" sz="quarter" idx="21" hasCustomPrompt="1"/>
          </p:nvPr>
        </p:nvSpPr>
        <p:spPr>
          <a:xfrm>
            <a:off x="2457450" y="4884025"/>
            <a:ext cx="1503363" cy="923330"/>
          </a:xfrm>
        </p:spPr>
        <p:txBody>
          <a:bodyPr anchor="b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5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50" name="Text Placeholder 44"/>
          <p:cNvSpPr>
            <a:spLocks noGrp="1"/>
          </p:cNvSpPr>
          <p:nvPr>
            <p:ph type="body" sz="quarter" idx="22" hasCustomPrompt="1"/>
          </p:nvPr>
        </p:nvSpPr>
        <p:spPr>
          <a:xfrm>
            <a:off x="4302125" y="4953380"/>
            <a:ext cx="6832600" cy="55403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text.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3"/>
          </p:nvPr>
        </p:nvSpPr>
        <p:spPr>
          <a:xfrm>
            <a:off x="2341697" y="6316472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79392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E074F5-EFB6-984F-B0E2-65724356BCE8}"/>
              </a:ext>
            </a:extLst>
          </p:cNvPr>
          <p:cNvSpPr/>
          <p:nvPr userDrawn="1"/>
        </p:nvSpPr>
        <p:spPr>
          <a:xfrm>
            <a:off x="1152395" y="0"/>
            <a:ext cx="11039605" cy="6858000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308225" y="6320927"/>
            <a:ext cx="350415" cy="338554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4318D0-91C0-A945-85E3-9719A49296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984784" y="6375748"/>
            <a:ext cx="2877363" cy="252955"/>
          </a:xfrm>
          <a:prstGeom prst="rect">
            <a:avLst/>
          </a:prstGeom>
        </p:spPr>
      </p:pic>
      <p:sp>
        <p:nvSpPr>
          <p:cNvPr id="31" name="Chart Placeholder 30"/>
          <p:cNvSpPr>
            <a:spLocks noGrp="1"/>
          </p:cNvSpPr>
          <p:nvPr>
            <p:ph type="chart" sz="quarter" idx="15" hasCustomPrompt="1"/>
          </p:nvPr>
        </p:nvSpPr>
        <p:spPr>
          <a:xfrm>
            <a:off x="2308225" y="2682875"/>
            <a:ext cx="7102475" cy="3189288"/>
          </a:xfrm>
        </p:spPr>
        <p:txBody>
          <a:bodyPr/>
          <a:lstStyle>
            <a:lvl1pPr marL="0" indent="0">
              <a:buNone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add chart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D79A80A-8A13-A645-A104-E2C466642BD5}"/>
              </a:ext>
            </a:extLst>
          </p:cNvPr>
          <p:cNvCxnSpPr>
            <a:cxnSpLocks/>
          </p:cNvCxnSpPr>
          <p:nvPr userDrawn="1"/>
        </p:nvCxnSpPr>
        <p:spPr>
          <a:xfrm>
            <a:off x="2384121" y="1615723"/>
            <a:ext cx="9177402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38BE8CB9-2462-C449-954F-F3E39669055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717321198"/>
              </p:ext>
            </p:extLst>
          </p:nvPr>
        </p:nvGraphicFramePr>
        <p:xfrm>
          <a:off x="3704639" y="2683253"/>
          <a:ext cx="4782721" cy="3188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9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2384425" y="823913"/>
            <a:ext cx="5883275" cy="646112"/>
          </a:xfrm>
        </p:spPr>
        <p:txBody>
          <a:bodyPr anchor="ctr">
            <a:normAutofit/>
          </a:bodyPr>
          <a:lstStyle>
            <a:lvl1pPr marL="0" indent="0">
              <a:buNone/>
              <a:defRPr sz="3600" baseline="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Slide Headline</a:t>
            </a:r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6" hasCustomPrompt="1"/>
          </p:nvPr>
        </p:nvSpPr>
        <p:spPr>
          <a:xfrm>
            <a:off x="2308225" y="2179638"/>
            <a:ext cx="6676559" cy="3683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 baseline="0">
                <a:solidFill>
                  <a:schemeClr val="accent3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Click to add chart title</a:t>
            </a:r>
          </a:p>
        </p:txBody>
      </p:sp>
    </p:spTree>
    <p:extLst>
      <p:ext uri="{BB962C8B-B14F-4D97-AF65-F5344CB8AC3E}">
        <p14:creationId xmlns:p14="http://schemas.microsoft.com/office/powerpoint/2010/main" val="100164048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/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073918" y="6400413"/>
            <a:ext cx="279883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Open Sans Regular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000" b="0" i="0" u="none" strike="noStrike" cap="none" spc="0" baseline="0">
          <a:ln>
            <a:noFill/>
          </a:ln>
          <a:solidFill>
            <a:schemeClr val="accent3">
              <a:lumMod val="50000"/>
            </a:schemeClr>
          </a:solidFill>
          <a:uFillTx/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  <a:sym typeface="Open Sans Regular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Open Sans Regular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en Sans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D0FE8E-5E82-9E47-9932-3955C4651C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CN" sz="2400" dirty="0"/>
              <a:t>Technology-based Training system for Novice Players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12F555-6AEF-D243-A559-468869C5FB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April 22, 2021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207D50-58A6-0847-A292-C5A5D83E9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CN" dirty="0"/>
              <a:t>Yihao Wang </a:t>
            </a:r>
          </a:p>
          <a:p>
            <a:r>
              <a:rPr lang="en-CN" dirty="0"/>
              <a:t>Andrew ID: yihaow</a:t>
            </a: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1C61-78F6-0745-AA3F-4F4DE4F0BE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9565837" cy="646112"/>
          </a:xfrm>
        </p:spPr>
        <p:txBody>
          <a:bodyPr>
            <a:noAutofit/>
          </a:bodyPr>
          <a:lstStyle/>
          <a:p>
            <a:r>
              <a:rPr lang="en-CN" sz="2400" dirty="0"/>
              <a:t>A badminton training system using the Myo armband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A01F5-6CCC-4244-BCE2-F545EA264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85362-A68B-9F47-A0F2-DE8F83641E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3" t="5778" r="3928"/>
          <a:stretch/>
        </p:blipFill>
        <p:spPr>
          <a:xfrm>
            <a:off x="1418895" y="2222938"/>
            <a:ext cx="7330967" cy="39828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B7D39-4F81-E14B-96E2-9653AA54CF55}"/>
              </a:ext>
            </a:extLst>
          </p:cNvPr>
          <p:cNvSpPr txBox="1"/>
          <p:nvPr/>
        </p:nvSpPr>
        <p:spPr>
          <a:xfrm>
            <a:off x="9128234" y="3198697"/>
            <a:ext cx="2286000" cy="20313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The autograding function;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CN" dirty="0"/>
              <a:t>Personal learning videos;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Instantaneouos recording/saving function</a:t>
            </a:r>
            <a:r>
              <a:rPr lang="en-US" dirty="0"/>
              <a:t>.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83389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1C61-78F6-0745-AA3F-4F4DE4F0BE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9565837" cy="646112"/>
          </a:xfrm>
        </p:spPr>
        <p:txBody>
          <a:bodyPr>
            <a:noAutofit/>
          </a:bodyPr>
          <a:lstStyle/>
          <a:p>
            <a:r>
              <a:rPr lang="en-CN" sz="2400" dirty="0"/>
              <a:t>Personal opinions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66813-D5E3-AB4A-AA60-78AE841F8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2261530"/>
            <a:ext cx="9209799" cy="343918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is shown that the addition of the training system improves the novice players’ performance especially in two sub-motions (Racket Raising and Holding back the racket waist high and relaxing after strike).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generality of this system is limited to the badminton sports. However, the idea can be extended to many forms of sports.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not only assists the novice players’ training but gives more precise guidance to expert players.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A01F5-6CCC-4244-BCE2-F545EA264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9437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1C61-78F6-0745-AA3F-4F4DE4F0BE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9565837" cy="646112"/>
          </a:xfrm>
        </p:spPr>
        <p:txBody>
          <a:bodyPr>
            <a:noAutofit/>
          </a:bodyPr>
          <a:lstStyle/>
          <a:p>
            <a:r>
              <a:rPr lang="en-CN" sz="2400" dirty="0"/>
              <a:t>Conclusion and observations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66813-D5E3-AB4A-AA60-78AE841F8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2261530"/>
            <a:ext cx="9209799" cy="343918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sensor-based training system often measures players’ motions and muscle activity</a:t>
            </a:r>
            <a:r>
              <a:rPr lang="zh-CN" altLang="en-US" dirty="0"/>
              <a:t> </a:t>
            </a:r>
            <a:r>
              <a:rPr lang="en-US" altLang="zh-CN" dirty="0"/>
              <a:t>and gives accurate feedback.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deep learning algorithm helps capture the general feature of expert athletes, which can be applied to many general sports technologies.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market for sports tech designed for novice players has great potential.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A01F5-6CCC-4244-BCE2-F545EA264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53078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F41677-49F9-2249-A3C7-CC5545F08D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CN" dirty="0"/>
              <a:t>Technology-assisted training system for novice players.</a:t>
            </a:r>
          </a:p>
          <a:p>
            <a:r>
              <a:rPr lang="en-CN" dirty="0"/>
              <a:t>Sports Technology using the EMG and IMU.</a:t>
            </a:r>
          </a:p>
          <a:p>
            <a:r>
              <a:rPr lang="en-CN" dirty="0"/>
              <a:t>A badminton training system using the Myo armband.</a:t>
            </a:r>
          </a:p>
          <a:p>
            <a:r>
              <a:rPr lang="en-CN" dirty="0"/>
              <a:t>Observations and conclusion.</a:t>
            </a:r>
          </a:p>
        </p:txBody>
      </p:sp>
    </p:spTree>
    <p:extLst>
      <p:ext uri="{BB962C8B-B14F-4D97-AF65-F5344CB8AC3E}">
        <p14:creationId xmlns:p14="http://schemas.microsoft.com/office/powerpoint/2010/main" val="183807594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B94B31-D52A-4F4A-BA30-DA98E5C45A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080202"/>
            <a:ext cx="8071540" cy="610704"/>
          </a:xfrm>
        </p:spPr>
        <p:txBody>
          <a:bodyPr>
            <a:noAutofit/>
          </a:bodyPr>
          <a:lstStyle/>
          <a:p>
            <a:r>
              <a:rPr lang="en-CN" sz="2400" dirty="0"/>
              <a:t>Technology-assisted training system for novice players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61B9CF-FFD5-C544-B0BC-172E12F1931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84425" y="2082968"/>
            <a:ext cx="9266292" cy="40616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b="1" dirty="0"/>
              <a:t>Multimedia learning systems </a:t>
            </a:r>
            <a:r>
              <a:rPr lang="en-CN" dirty="0"/>
              <a:t>have been invented and incorporated into sports traing for novice players. Moodle course for table tennis (2012) and  Real-time videotaping of badminton training (2018).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b="1" dirty="0"/>
              <a:t>Sensor technologies </a:t>
            </a:r>
            <a:r>
              <a:rPr lang="en-CN" dirty="0"/>
              <a:t>are also incorporated into the training process. </a:t>
            </a:r>
          </a:p>
          <a:p>
            <a:pPr marL="10668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N" dirty="0"/>
              <a:t>Chen et al. (2013) proposed a yoga self-traing system featuring the Kinect sensor.</a:t>
            </a:r>
          </a:p>
          <a:p>
            <a:pPr marL="10668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N" dirty="0"/>
              <a:t>Huang et al. (2015) proposed a golf analysis system featuring the Kinect sensors to spot learners’ frequently-made mistakes.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Most sensor technologies are related to movement recognition analysis, but few studies discussed the control of muscle strength.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705452-4883-7140-9A5A-29107FB3568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15466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192D0-1C62-EC47-BE85-88B6A1874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7374430" cy="646112"/>
          </a:xfrm>
        </p:spPr>
        <p:txBody>
          <a:bodyPr>
            <a:noAutofit/>
          </a:bodyPr>
          <a:lstStyle/>
          <a:p>
            <a:r>
              <a:rPr lang="en-CN" sz="2400" dirty="0"/>
              <a:t>Sports Technology using the IMU and EMG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B16B2-BD92-D340-B9C4-DDDDD8067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06048" y="2081929"/>
            <a:ext cx="9187465" cy="1631950"/>
          </a:xfrm>
        </p:spPr>
        <p:txBody>
          <a:bodyPr>
            <a:noAutofit/>
          </a:bodyPr>
          <a:lstStyle/>
          <a:p>
            <a:r>
              <a:rPr lang="en-CN" b="1" dirty="0"/>
              <a:t>Inertial Measurement Unit (IMU): </a:t>
            </a:r>
            <a:r>
              <a:rPr lang="en-US" dirty="0"/>
              <a:t>It is an electronic device that measures and reports a body‘s specific force, angular rate, and sometimes the orientation of the body.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0E1CF-8D9A-5B4B-8DCC-B70216BB26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C60249-8B9D-DF4F-9BAC-81A399CC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3157" y="3373821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96784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2192D0-1C62-EC47-BE85-88B6A1874F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7374430" cy="646112"/>
          </a:xfrm>
        </p:spPr>
        <p:txBody>
          <a:bodyPr>
            <a:noAutofit/>
          </a:bodyPr>
          <a:lstStyle/>
          <a:p>
            <a:r>
              <a:rPr lang="en-CN" sz="2400" dirty="0"/>
              <a:t>Sports Technology using the IMU and EMG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B16B2-BD92-D340-B9C4-DDDDD80670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84425" y="2081929"/>
            <a:ext cx="9187465" cy="1631950"/>
          </a:xfrm>
        </p:spPr>
        <p:txBody>
          <a:bodyPr>
            <a:noAutofit/>
          </a:bodyPr>
          <a:lstStyle/>
          <a:p>
            <a:r>
              <a:rPr lang="en-US" b="1" dirty="0"/>
              <a:t>Electromyography Sensor (EMG)</a:t>
            </a:r>
            <a:r>
              <a:rPr lang="en-US" dirty="0"/>
              <a:t>: An electromyogram (EMG) measures the electrical activity of muscles at rest and during contraction. This sensor will measure the filtered and rectified electrical activity of a muscle, depending the amount of activity in the selected muscle.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80E1CF-8D9A-5B4B-8DCC-B70216BB260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B82991-FFD8-E647-B815-16E65B6AF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915" y="3429000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50374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B97642-ABBC-6B4A-8901-F657BD156D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6286609" cy="646112"/>
          </a:xfrm>
        </p:spPr>
        <p:txBody>
          <a:bodyPr>
            <a:noAutofit/>
          </a:bodyPr>
          <a:lstStyle/>
          <a:p>
            <a:r>
              <a:rPr lang="en-CN" sz="2400" dirty="0"/>
              <a:t>Sports Technology using the IMU and EMG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D7833-292A-D24E-AB54-FE64346EE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2277296"/>
            <a:ext cx="9225565" cy="3745131"/>
          </a:xfrm>
        </p:spPr>
        <p:txBody>
          <a:bodyPr>
            <a:noAutofit/>
          </a:bodyPr>
          <a:lstStyle/>
          <a:p>
            <a:r>
              <a:rPr lang="en-CN" dirty="0"/>
              <a:t>These motion-sensing technologies have been emplyed in the sports training.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Chang et al. (2014) employed the </a:t>
            </a:r>
            <a:r>
              <a:rPr lang="en-CN" b="1" dirty="0"/>
              <a:t>IMU</a:t>
            </a:r>
            <a:r>
              <a:rPr lang="en-CN" dirty="0"/>
              <a:t> worn on the user’s back to measure the body rotation kinematic parameters for golf putting.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Kitagama and Ogihara (2016) examined the foot walking trajectories with the </a:t>
            </a:r>
            <a:r>
              <a:rPr lang="en-CN" b="1" dirty="0"/>
              <a:t>IMU</a:t>
            </a:r>
            <a:r>
              <a:rPr lang="en-CN" dirty="0"/>
              <a:t>.  To test the accuracy, the estimated foot trajectories were compared with the conventional motion capture system, and similar results are obtained.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b="1" dirty="0"/>
              <a:t>EMG</a:t>
            </a:r>
            <a:r>
              <a:rPr lang="en-CN" dirty="0"/>
              <a:t> has been regarded as a technology that provides estimates of synaptic action related to behaviors by recording the voltage of electrodes on the muscels, thus providing sufficient feedback.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52ED1-5ABD-D943-AB8D-0C7CCAE250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3647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B97642-ABBC-6B4A-8901-F657BD156D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6286609" cy="646112"/>
          </a:xfrm>
        </p:spPr>
        <p:txBody>
          <a:bodyPr>
            <a:noAutofit/>
          </a:bodyPr>
          <a:lstStyle/>
          <a:p>
            <a:r>
              <a:rPr lang="en-CN" sz="2400" dirty="0"/>
              <a:t>Myo armband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D7833-292A-D24E-AB54-FE64346EEC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34298" y="2188155"/>
            <a:ext cx="9379936" cy="3745131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The Myo armband is a wearable movement controlling device, allowing users to control electronic devices such as the laptop and smartphone, remotely without touching.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N" dirty="0"/>
              <a:t>The device includes eight EMG sensors, and a 9-axis IMU. </a:t>
            </a: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en-CN" dirty="0"/>
              <a:t>The EMG sensors measure different muscle activities in order to detect users’ movements. </a:t>
            </a: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en-CN" dirty="0"/>
              <a:t>the IMU measures the rotation and traces the user’s forearms. </a:t>
            </a:r>
          </a:p>
          <a:p>
            <a:pPr marL="1066800" lvl="1" indent="-342900">
              <a:buFont typeface="Arial" panose="020B0604020202020204" pitchFamily="34" charset="0"/>
              <a:buChar char="•"/>
            </a:pPr>
            <a:r>
              <a:rPr lang="en-CN" dirty="0"/>
              <a:t>The armband uses Bluetooth to send signals to compatible devices.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52ED1-5ABD-D943-AB8D-0C7CCAE250B0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1BC85-25BD-644F-8BB4-34706F25A6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7" b="15523"/>
          <a:stretch/>
        </p:blipFill>
        <p:spPr>
          <a:xfrm>
            <a:off x="4103415" y="5489115"/>
            <a:ext cx="4567619" cy="109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237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801C61-78F6-0745-AA3F-4F4DE4F0BE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84425" y="1157288"/>
            <a:ext cx="9565837" cy="646112"/>
          </a:xfrm>
        </p:spPr>
        <p:txBody>
          <a:bodyPr>
            <a:noAutofit/>
          </a:bodyPr>
          <a:lstStyle/>
          <a:p>
            <a:r>
              <a:rPr lang="en-CN" sz="2400" dirty="0"/>
              <a:t>A badminton training system using the Myo armband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F66813-D5E3-AB4A-AA60-78AE841F84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6325" y="2261530"/>
            <a:ext cx="9209799" cy="3439181"/>
          </a:xfrm>
        </p:spPr>
        <p:txBody>
          <a:bodyPr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aim of this training system using a wearable movement controlling device is to </a:t>
            </a:r>
            <a:r>
              <a:rPr lang="en-CN" b="1" dirty="0"/>
              <a:t>detect</a:t>
            </a:r>
            <a:r>
              <a:rPr lang="en-CN" dirty="0"/>
              <a:t> the learners’ forearm swinging movements and muscle strength while smashing and backhand driving, and to further </a:t>
            </a:r>
            <a:r>
              <a:rPr lang="en-CN" b="1" dirty="0"/>
              <a:t>provide diagnosis suggestions </a:t>
            </a:r>
            <a:r>
              <a:rPr lang="en-CN" dirty="0"/>
              <a:t>for enhancing their badminton skills.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It consisted of a perisonal </a:t>
            </a:r>
            <a:r>
              <a:rPr lang="en-CN" b="1" dirty="0"/>
              <a:t>learning profile</a:t>
            </a:r>
            <a:r>
              <a:rPr lang="en-CN" dirty="0"/>
              <a:t>, an expert badminton database, a student badminton database, and </a:t>
            </a:r>
            <a:r>
              <a:rPr lang="en-US" dirty="0"/>
              <a:t>an expert’s model generation with the BPNN, an expert model, and a similarity comparison approach.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5A01F5-6CCC-4244-BCE2-F545EA2649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90475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45E14E-3ED3-2845-980D-5AE830F7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889" y="115614"/>
            <a:ext cx="9718596" cy="4866290"/>
          </a:xfrm>
          <a:prstGeom prst="rect">
            <a:avLst/>
          </a:prstGeom>
        </p:spPr>
      </p:pic>
      <p:sp>
        <p:nvSpPr>
          <p:cNvPr id="8" name="Pentagon 7">
            <a:extLst>
              <a:ext uri="{FF2B5EF4-FFF2-40B4-BE49-F238E27FC236}">
                <a16:creationId xmlns:a16="http://schemas.microsoft.com/office/drawing/2014/main" id="{F23597C9-B956-924A-A94C-BC560517CF5B}"/>
              </a:ext>
            </a:extLst>
          </p:cNvPr>
          <p:cNvSpPr/>
          <p:nvPr/>
        </p:nvSpPr>
        <p:spPr>
          <a:xfrm>
            <a:off x="2076888" y="5553984"/>
            <a:ext cx="1983600" cy="504000"/>
          </a:xfrm>
          <a:prstGeom prst="homePlat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Data Collection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5F1F0044-8516-8F4B-8C9F-613F878F9EFC}"/>
              </a:ext>
            </a:extLst>
          </p:cNvPr>
          <p:cNvSpPr/>
          <p:nvPr/>
        </p:nvSpPr>
        <p:spPr>
          <a:xfrm>
            <a:off x="4111733" y="5553984"/>
            <a:ext cx="1984267" cy="504000"/>
          </a:xfrm>
          <a:prstGeom prst="homePlat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Signal Preprocess</a:t>
            </a:r>
          </a:p>
        </p:txBody>
      </p:sp>
      <p:sp>
        <p:nvSpPr>
          <p:cNvPr id="12" name="Pentagon 11">
            <a:extLst>
              <a:ext uri="{FF2B5EF4-FFF2-40B4-BE49-F238E27FC236}">
                <a16:creationId xmlns:a16="http://schemas.microsoft.com/office/drawing/2014/main" id="{4BAA4582-9796-3847-AC8B-523FE1A2A364}"/>
              </a:ext>
            </a:extLst>
          </p:cNvPr>
          <p:cNvSpPr/>
          <p:nvPr/>
        </p:nvSpPr>
        <p:spPr>
          <a:xfrm>
            <a:off x="6147245" y="5548729"/>
            <a:ext cx="2988000" cy="504000"/>
          </a:xfrm>
          <a:prstGeom prst="homePlat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CN" dirty="0"/>
              <a:t>Expert model development</a:t>
            </a:r>
            <a:endParaRPr kumimoji="0" lang="en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Pentagon 12">
            <a:extLst>
              <a:ext uri="{FF2B5EF4-FFF2-40B4-BE49-F238E27FC236}">
                <a16:creationId xmlns:a16="http://schemas.microsoft.com/office/drawing/2014/main" id="{F999CD45-D704-694A-B84C-4BDE2221001A}"/>
              </a:ext>
            </a:extLst>
          </p:cNvPr>
          <p:cNvSpPr/>
          <p:nvPr/>
        </p:nvSpPr>
        <p:spPr>
          <a:xfrm>
            <a:off x="9122978" y="5553984"/>
            <a:ext cx="1984267" cy="504000"/>
          </a:xfrm>
          <a:prstGeom prst="homePlate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User interface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4E0C7B-F0B2-8D43-BA5F-3D1F1699316B}"/>
              </a:ext>
            </a:extLst>
          </p:cNvPr>
          <p:cNvSpPr/>
          <p:nvPr/>
        </p:nvSpPr>
        <p:spPr>
          <a:xfrm>
            <a:off x="7283669" y="677917"/>
            <a:ext cx="4004441" cy="2522483"/>
          </a:xfrm>
          <a:prstGeom prst="rect">
            <a:avLst/>
          </a:prstGeom>
          <a:noFill/>
          <a:ln w="381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0935129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CMU">
      <a:dk1>
        <a:srgbClr val="404040"/>
      </a:dk1>
      <a:lt1>
        <a:sysClr val="window" lastClr="FFFFFF"/>
      </a:lt1>
      <a:dk2>
        <a:srgbClr val="898989"/>
      </a:dk2>
      <a:lt2>
        <a:srgbClr val="BABABA"/>
      </a:lt2>
      <a:accent1>
        <a:srgbClr val="BB0000"/>
      </a:accent1>
      <a:accent2>
        <a:srgbClr val="404040"/>
      </a:accent2>
      <a:accent3>
        <a:srgbClr val="BABABA"/>
      </a:accent3>
      <a:accent4>
        <a:srgbClr val="00337F"/>
      </a:accent4>
      <a:accent5>
        <a:srgbClr val="AA6600"/>
      </a:accent5>
      <a:accent6>
        <a:srgbClr val="006677"/>
      </a:accent6>
      <a:hlink>
        <a:srgbClr val="00337F"/>
      </a:hlink>
      <a:folHlink>
        <a:srgbClr val="AA6600"/>
      </a:folHlink>
    </a:clrScheme>
    <a:fontScheme name="CMU-OpenSans">
      <a:majorFont>
        <a:latin typeface="Open Sans Extra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resentation1" id="{B53CC54F-7090-1441-9D86-17D9076150A3}" vid="{14D2E271-62BE-C445-8763-5F56458296DE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Open Sans Regular"/>
        <a:ea typeface="Open Sans Regular"/>
        <a:cs typeface="Open Sans Regular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1475</TotalTime>
  <Words>700</Words>
  <Application>Microsoft Macintosh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Crimson Text</vt:lpstr>
      <vt:lpstr>Open Sans</vt:lpstr>
      <vt:lpstr>Open Sans Light</vt:lpstr>
      <vt:lpstr>Open Sans Regular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yihao wang</dc:creator>
  <cp:lastModifiedBy>yihao wang</cp:lastModifiedBy>
  <cp:revision>24</cp:revision>
  <cp:lastPrinted>2018-06-14T20:26:19Z</cp:lastPrinted>
  <dcterms:created xsi:type="dcterms:W3CDTF">2021-04-18T13:03:04Z</dcterms:created>
  <dcterms:modified xsi:type="dcterms:W3CDTF">2021-04-19T13:38:19Z</dcterms:modified>
</cp:coreProperties>
</file>